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7" r:id="rId7"/>
    <p:sldId id="260" r:id="rId8"/>
    <p:sldId id="266" r:id="rId9"/>
    <p:sldId id="265" r:id="rId10"/>
    <p:sldId id="261" r:id="rId11"/>
    <p:sldId id="268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61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45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29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127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527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855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422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624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73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74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25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76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80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51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29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62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47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C314E7B-286C-4E34-9090-910C195B5DEF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09E0BF4-1DDA-4FA5-8B36-F838B9E6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39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aborn.pydat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8937" y="801020"/>
            <a:ext cx="8825658" cy="2677648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HOUSING PRICE PREDICTION</a:t>
            </a:r>
            <a:endParaRPr lang="en-IN" sz="6600" b="1" dirty="0">
              <a:solidFill>
                <a:schemeClr val="accent5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8937" y="3929242"/>
            <a:ext cx="10204174" cy="161345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SUBMITTED BY : </a:t>
            </a:r>
            <a:r>
              <a:rPr lang="en-US" b="1" dirty="0">
                <a:solidFill>
                  <a:srgbClr val="FA817E"/>
                </a:solidFill>
                <a:latin typeface="Bahnschrift" panose="020B0502040204020203" pitchFamily="34" charset="0"/>
              </a:rPr>
              <a:t>ABHIJEET Singh                       </a:t>
            </a:r>
            <a:r>
              <a:rPr lang="en-US" b="1" dirty="0">
                <a:latin typeface="Bahnschrift" panose="020B0502040204020203" pitchFamily="34" charset="0"/>
              </a:rPr>
              <a:t>MENTOR NAME: </a:t>
            </a:r>
            <a:r>
              <a:rPr lang="en-US" b="1" dirty="0">
                <a:solidFill>
                  <a:srgbClr val="FA817E"/>
                </a:solidFill>
                <a:latin typeface="Bahnschrift" panose="020B0502040204020203" pitchFamily="34" charset="0"/>
              </a:rPr>
              <a:t>Mr. Prateek Vashishtha</a:t>
            </a:r>
          </a:p>
          <a:p>
            <a:r>
              <a:rPr lang="en-US" b="1" dirty="0">
                <a:solidFill>
                  <a:srgbClr val="FA817E"/>
                </a:solidFill>
                <a:latin typeface="Bahnschrift" panose="020B0502040204020203" pitchFamily="34" charset="0"/>
              </a:rPr>
              <a:t>                           SHIVANGI GARG</a:t>
            </a:r>
          </a:p>
          <a:p>
            <a:r>
              <a:rPr lang="en-US" b="1" dirty="0">
                <a:solidFill>
                  <a:srgbClr val="FA817E"/>
                </a:solidFill>
                <a:latin typeface="Bahnschrift" panose="020B0502040204020203" pitchFamily="34" charset="0"/>
              </a:rPr>
              <a:t>                           AISHWARYA CHAUHAN </a:t>
            </a:r>
          </a:p>
          <a:p>
            <a:r>
              <a:rPr lang="en-US" b="1" dirty="0">
                <a:solidFill>
                  <a:srgbClr val="FA817E"/>
                </a:solidFill>
                <a:latin typeface="Bahnschrift" panose="020B0502040204020203" pitchFamily="34" charset="0"/>
              </a:rPr>
              <a:t>                           AASMA Siddiqui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 descr="Overview of &lt;strong&gt;IBM&lt;/strong&gt; Cognos Analytics (v11.0) | Ministry of Transport and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47" y="4495551"/>
            <a:ext cx="2697899" cy="178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IT WORKS ?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https://miro.medium.com/max/1400/1*lDQcSAZrfzbPM1IuUI69eQ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878" y="2313629"/>
            <a:ext cx="4863361" cy="405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COLLECTING DATA: The very first step is to collect the data. We collect data from various resources and merge it together to form our training data set.</a:t>
            </a:r>
          </a:p>
          <a:p>
            <a:r>
              <a:rPr lang="en-US" dirty="0"/>
              <a:t>TRAINING MODEL: Second step is to train the model using machine learning algorithm which is MULTIPLE LINEAR REGRESSION in this case.</a:t>
            </a:r>
          </a:p>
          <a:p>
            <a:r>
              <a:rPr lang="en-US" dirty="0"/>
              <a:t>PREDICTION: Based on the generated graphs we can predict the cost of the house.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05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820B-A1B5-4D06-A9FD-7F7E45E7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Implementation of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51C5-53AA-4C37-9FA3-4678196F0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941860" cy="171231"/>
          </a:xfrm>
        </p:spPr>
        <p:txBody>
          <a:bodyPr>
            <a:normAutofit fontScale="32500" lnSpcReduction="20000"/>
          </a:bodyPr>
          <a:lstStyle/>
          <a:p>
            <a:endParaRPr lang="en-IN" dirty="0"/>
          </a:p>
        </p:txBody>
      </p:sp>
      <p:pic>
        <p:nvPicPr>
          <p:cNvPr id="5" name="WhatsApp Video 2021-12-21 at 5.50.41 PM">
            <a:hlinkClick r:id="" action="ppaction://media"/>
            <a:extLst>
              <a:ext uri="{FF2B5EF4-FFF2-40B4-BE49-F238E27FC236}">
                <a16:creationId xmlns:a16="http://schemas.microsoft.com/office/drawing/2014/main" id="{748B5D7E-8536-4F47-85D1-12A1052F9EB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54" y="2520497"/>
            <a:ext cx="9661800" cy="4040505"/>
          </a:xfrm>
        </p:spPr>
      </p:pic>
    </p:spTree>
    <p:extLst>
      <p:ext uri="{BB962C8B-B14F-4D97-AF65-F5344CB8AC3E}">
        <p14:creationId xmlns:p14="http://schemas.microsoft.com/office/powerpoint/2010/main" val="414748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366342" y="778933"/>
            <a:ext cx="8825658" cy="2677648"/>
          </a:xfrm>
        </p:spPr>
        <p:txBody>
          <a:bodyPr/>
          <a:lstStyle/>
          <a:p>
            <a:r>
              <a:rPr lang="en-US" sz="6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Questions</a:t>
            </a:r>
            <a:r>
              <a:rPr lang="en-US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  <a:endParaRPr lang="en-IN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14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83755" y="893233"/>
            <a:ext cx="8825658" cy="2677648"/>
          </a:xfrm>
        </p:spPr>
        <p:txBody>
          <a:bodyPr/>
          <a:lstStyle/>
          <a:p>
            <a:r>
              <a:rPr 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THANK YOU </a:t>
            </a:r>
            <a:endParaRPr lang="en-IN" sz="6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858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OUTLINE</a:t>
            </a:r>
            <a:endParaRPr lang="en-IN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Baskerville Old Face" panose="02020602080505020303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Baskerville Old Face" panose="02020602080505020303" pitchFamily="18" charset="0"/>
              </a:rPr>
              <a:t>Project Summary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Baskerville Old Face" panose="02020602080505020303" pitchFamily="18" charset="0"/>
              </a:rPr>
              <a:t>Technology used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Baskerville Old Face" panose="02020602080505020303" pitchFamily="18" charset="0"/>
              </a:rPr>
              <a:t>Tools used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Baskerville Old Face" panose="02020602080505020303" pitchFamily="18" charset="0"/>
              </a:rPr>
              <a:t>How it works ?</a:t>
            </a: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68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  <a:endParaRPr lang="en-IN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154" y="2451100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Why house price prediction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Prediction house prices are </a:t>
            </a:r>
            <a:r>
              <a:rPr lang="en-US" b="1" dirty="0">
                <a:solidFill>
                  <a:schemeClr val="accent4"/>
                </a:solidFill>
              </a:rPr>
              <a:t>expected to help people who plan to buy a house so they can know the price range in the future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/>
              <a:t>then they can plan their finance well.</a:t>
            </a:r>
          </a:p>
          <a:p>
            <a:pPr marL="0" indent="0">
              <a:buNone/>
            </a:pPr>
            <a:r>
              <a:rPr lang="en-US" dirty="0"/>
              <a:t>House price predictions are also beneficial for property investors to know the trend of housing prices in a certain location.</a:t>
            </a:r>
          </a:p>
          <a:p>
            <a:pPr marL="0" indent="0">
              <a:buNone/>
            </a:pPr>
            <a:r>
              <a:rPr lang="en-US" dirty="0"/>
              <a:t>Generally, Buying a house can be a tough task  but knowing the house prices can help buyers to fill the information gap and improve real estate efficiency.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16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PROJECT SUMMARY</a:t>
            </a:r>
            <a:endParaRPr lang="en-IN" sz="4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462" y="2514600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Housing Price Prediction is a Machine learning project and based on linear regression algorithm. </a:t>
            </a:r>
          </a:p>
          <a:p>
            <a:pPr marL="0" indent="0">
              <a:buNone/>
            </a:pPr>
            <a:r>
              <a:rPr lang="en-US" dirty="0"/>
              <a:t>Predicting house prices can </a:t>
            </a:r>
            <a:r>
              <a:rPr lang="en-US" b="1" dirty="0"/>
              <a:t>help to determine the selling price of a house of a particular region</a:t>
            </a:r>
            <a:r>
              <a:rPr lang="en-US" dirty="0"/>
              <a:t> and can help people to find the right time to buy a home.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By analyzing historical data for house prices along with various relevant features, we established some interesting patterns and trends. Using machine learning techniques, we were then able to identify a subset of the original features that are in a sense sufficient to describe our data.</a:t>
            </a:r>
          </a:p>
          <a:p>
            <a:pPr marL="0" indent="0">
              <a:buNone/>
            </a:pPr>
            <a:r>
              <a:rPr lang="en-US" dirty="0"/>
              <a:t>This model can therefore be used to predict, for example, which type of house is likely to increase and decrease in price  based on various scenarios.</a:t>
            </a:r>
          </a:p>
        </p:txBody>
      </p:sp>
    </p:spTree>
    <p:extLst>
      <p:ext uri="{BB962C8B-B14F-4D97-AF65-F5344CB8AC3E}">
        <p14:creationId xmlns:p14="http://schemas.microsoft.com/office/powerpoint/2010/main" val="131874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FA817E"/>
                </a:solidFill>
              </a:rPr>
              <a:t>TECHNOLOGIES USED</a:t>
            </a:r>
            <a:endParaRPr lang="en-IN" sz="4000" b="1" dirty="0">
              <a:solidFill>
                <a:srgbClr val="FA81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2209800"/>
            <a:ext cx="9104313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Machine learning</a:t>
            </a:r>
          </a:p>
          <a:p>
            <a:pPr marL="0" indent="0">
              <a:buNone/>
            </a:pPr>
            <a:r>
              <a:rPr lang="en-US" dirty="0"/>
              <a:t>Machine Learning is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 method of data analysis that automates analytical model building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dirty="0"/>
              <a:t>Machine learning is a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branch of artificial intelligence (AI) and computer science</a:t>
            </a:r>
            <a:r>
              <a:rPr lang="en-US" dirty="0"/>
              <a:t> which focuses on the use of data and algorithms to imitate the way that humans learn, gradually improving its accuracy.</a:t>
            </a:r>
          </a:p>
          <a:p>
            <a:pPr marL="0" indent="0">
              <a:buNone/>
            </a:pPr>
            <a:r>
              <a:rPr lang="en-US" dirty="0"/>
              <a:t> It works on the idea that systems can learn from data, identify patterns and make decisions with minimal human intervention. 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goal of machine learning </a:t>
            </a:r>
            <a:r>
              <a:rPr lang="en-US" dirty="0"/>
              <a:t>technology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 optimize the 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performance</a:t>
            </a:r>
            <a:r>
              <a:rPr lang="en-US" dirty="0"/>
              <a:t> of a system when handling new instances of data through user defined programming logic for a given environment. 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12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838200"/>
            <a:ext cx="9183414" cy="501869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292929"/>
                </a:solidFill>
                <a:latin typeface="+mj-lt"/>
              </a:rPr>
              <a:t>Machine learning tasks are usually split into three categories</a:t>
            </a:r>
            <a:r>
              <a:rPr lang="en-US" altLang="en-US" b="1" dirty="0">
                <a:solidFill>
                  <a:srgbClr val="292929"/>
                </a:solidFill>
                <a:latin typeface="+mj-lt"/>
              </a:rPr>
              <a:t>: </a:t>
            </a:r>
            <a:r>
              <a:rPr lang="en-US" altLang="en-US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supervised, unsupervised and reinforcement.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292929"/>
                </a:solidFill>
                <a:latin typeface="+mj-lt"/>
              </a:rPr>
              <a:t>For this competition, our task is supervised learning.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Supervised learning uses examples and labels to find patterns in data.</a:t>
            </a:r>
            <a:endParaRPr lang="en-US" altLang="en-US" b="1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258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057400"/>
            <a:ext cx="10058400" cy="454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Regression</a:t>
            </a:r>
          </a:p>
          <a:p>
            <a:pPr marL="0" indent="0">
              <a:buNone/>
            </a:pPr>
            <a:r>
              <a:rPr lang="en-US" b="1" dirty="0"/>
              <a:t>Linear Regression</a:t>
            </a:r>
            <a:r>
              <a:rPr lang="en-US" dirty="0"/>
              <a:t> is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 machine learning algorithm based on 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supervised learning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dirty="0"/>
              <a:t>It performs a </a:t>
            </a:r>
            <a:r>
              <a:rPr lang="en-US" b="1" dirty="0"/>
              <a:t>regression task</a:t>
            </a:r>
            <a:r>
              <a:rPr lang="en-US" dirty="0"/>
              <a:t>. Regression models a target prediction value based on independent variables.</a:t>
            </a:r>
          </a:p>
          <a:p>
            <a:pPr marL="0" indent="0">
              <a:buNone/>
            </a:pPr>
            <a:r>
              <a:rPr lang="en-US" dirty="0"/>
              <a:t>It is mostly used for finding out the relationship between variables and forecasting. Different regression models differ based on – the kind of relationship between dependent and independent variables, they are considering and the number of independent variables being used.</a:t>
            </a:r>
          </a:p>
          <a:p>
            <a:pPr marL="0" indent="0">
              <a:buNone/>
            </a:pPr>
            <a:r>
              <a:rPr lang="en-US" dirty="0"/>
              <a:t>Linear regression performs the task to predict a dependent variable value (y) based on a given independent variable (x). So, this regression technique finds out a linear relationship between x (input) and y(output). Hence, the name is Linear Regression.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658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TOOLS USED</a:t>
            </a:r>
            <a:endParaRPr lang="en-IN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473289" cy="34792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used Python and </a:t>
            </a:r>
            <a:r>
              <a:rPr lang="en-US" dirty="0" err="1"/>
              <a:t>Jupyter</a:t>
            </a:r>
            <a:r>
              <a:rPr lang="en-US" dirty="0"/>
              <a:t> notebooks in our project.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PYTHON: </a:t>
            </a:r>
            <a:r>
              <a:rPr lang="en-US" dirty="0"/>
              <a:t>Python is a computer programming language often used </a:t>
            </a:r>
            <a:r>
              <a:rPr lang="en-US" b="1" dirty="0"/>
              <a:t>to build websites and software, automate tasks, and conduct data analysis</a:t>
            </a:r>
            <a:r>
              <a:rPr lang="en-US" dirty="0"/>
              <a:t>. Python is a general purpose language, meaning it can be used to create a variety of different programs and isn't specialized for any specific problems.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JUPYTER: </a:t>
            </a:r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Notebook is an open-source web application that </a:t>
            </a:r>
            <a:r>
              <a:rPr lang="en-US" b="1" dirty="0"/>
              <a:t>allows data scientists to create and share documents that integrate live code, equations, computational output, visualizations, and other multimedia resources</a:t>
            </a:r>
            <a:r>
              <a:rPr lang="en-US" dirty="0"/>
              <a:t>, along with explanatory text in a single document.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1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LIBRARIES USED </a:t>
            </a:r>
            <a:endParaRPr lang="en-IN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 Libraries</a:t>
            </a:r>
            <a:r>
              <a:rPr lang="en-US" dirty="0"/>
              <a:t>: These are frameworks in python to handle commonly required tasks.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1" u="sng" dirty="0">
                <a:solidFill>
                  <a:srgbClr val="7030A0"/>
                </a:solidFill>
                <a:hlinkClick r:id="rId2"/>
              </a:rPr>
              <a:t>Pandas </a:t>
            </a:r>
            <a:r>
              <a:rPr lang="en-US" i="1" dirty="0">
                <a:solidFill>
                  <a:srgbClr val="7030A0"/>
                </a:solidFill>
              </a:rPr>
              <a:t>— For handling structured data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b="1" i="1" u="sng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r>
              <a:rPr lang="en-US" b="1" i="1" u="sng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— For plotting libraries for python</a:t>
            </a:r>
            <a:endParaRPr lang="en-US" dirty="0">
              <a:solidFill>
                <a:srgbClr val="7030A0"/>
              </a:solidFill>
              <a:latin typeface="+mj-lt"/>
            </a:endParaRPr>
          </a:p>
          <a:p>
            <a:r>
              <a:rPr lang="en-US" b="1" i="1" u="sng" dirty="0" err="1">
                <a:solidFill>
                  <a:srgbClr val="7030A0"/>
                </a:solidFill>
                <a:hlinkClick r:id="rId3"/>
              </a:rPr>
              <a:t>NumPy</a:t>
            </a:r>
            <a:r>
              <a:rPr lang="en-US" i="1" u="sng" dirty="0">
                <a:solidFill>
                  <a:srgbClr val="7030A0"/>
                </a:solidFill>
                <a:hlinkClick r:id="rId3"/>
              </a:rPr>
              <a:t> </a:t>
            </a:r>
            <a:r>
              <a:rPr lang="en-US" i="1" dirty="0">
                <a:solidFill>
                  <a:srgbClr val="7030A0"/>
                </a:solidFill>
              </a:rPr>
              <a:t>— For linear algebra and mathematics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b="1" i="1" u="sng" dirty="0" err="1">
                <a:solidFill>
                  <a:srgbClr val="7030A0"/>
                </a:solidFill>
                <a:hlinkClick r:id="rId4"/>
              </a:rPr>
              <a:t>Seaborn</a:t>
            </a:r>
            <a:r>
              <a:rPr lang="en-US" i="1" u="sng" dirty="0">
                <a:solidFill>
                  <a:srgbClr val="7030A0"/>
                </a:solidFill>
                <a:hlinkClick r:id="rId4"/>
              </a:rPr>
              <a:t> </a:t>
            </a:r>
            <a:r>
              <a:rPr lang="en-US" i="1" dirty="0">
                <a:solidFill>
                  <a:srgbClr val="7030A0"/>
                </a:solidFill>
              </a:rPr>
              <a:t>— For data visualization</a:t>
            </a:r>
            <a:endParaRPr lang="en-US" dirty="0">
              <a:solidFill>
                <a:srgbClr val="7030A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681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155</TotalTime>
  <Words>757</Words>
  <Application>Microsoft Office PowerPoint</Application>
  <PresentationFormat>Widescreen</PresentationFormat>
  <Paragraphs>57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Rounded MT Bold</vt:lpstr>
      <vt:lpstr>Bahnschrift</vt:lpstr>
      <vt:lpstr>Baskerville Old Face</vt:lpstr>
      <vt:lpstr>Century Gothic</vt:lpstr>
      <vt:lpstr>Wingdings</vt:lpstr>
      <vt:lpstr>Wingdings 3</vt:lpstr>
      <vt:lpstr>Ion Boardroom</vt:lpstr>
      <vt:lpstr>HOUSING PRICE PREDICTION</vt:lpstr>
      <vt:lpstr>OUTLINE</vt:lpstr>
      <vt:lpstr>INTRODUCTION</vt:lpstr>
      <vt:lpstr>PROJECT SUMMARY</vt:lpstr>
      <vt:lpstr>TECHNOLOGIES USED</vt:lpstr>
      <vt:lpstr> </vt:lpstr>
      <vt:lpstr> </vt:lpstr>
      <vt:lpstr>TOOLS USED</vt:lpstr>
      <vt:lpstr>LIBRARIES USED </vt:lpstr>
      <vt:lpstr>HOW IT WORKS ?</vt:lpstr>
      <vt:lpstr>Implementation of our Project</vt:lpstr>
      <vt:lpstr>Questions?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abhijeet singh</cp:lastModifiedBy>
  <cp:revision>15</cp:revision>
  <dcterms:created xsi:type="dcterms:W3CDTF">2021-12-21T08:07:08Z</dcterms:created>
  <dcterms:modified xsi:type="dcterms:W3CDTF">2021-12-21T12:30:40Z</dcterms:modified>
</cp:coreProperties>
</file>